
<file path=[Content_Types].xml><?xml version="1.0" encoding="utf-8"?>
<Types xmlns="http://schemas.openxmlformats.org/package/2006/content-types">
  <Default Extension="bin" ContentType="application/vnd.ms-office.activeX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activeX/activeX1.xml" ContentType="application/vnd.ms-office.activeX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activeX/activeX2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89" r:id="rId1"/>
  </p:sldMasterIdLst>
  <p:notesMasterIdLst>
    <p:notesMasterId r:id="rId24"/>
  </p:notesMasterIdLst>
  <p:sldIdLst>
    <p:sldId id="694" r:id="rId2"/>
    <p:sldId id="695" r:id="rId3"/>
    <p:sldId id="733" r:id="rId4"/>
    <p:sldId id="672" r:id="rId5"/>
    <p:sldId id="718" r:id="rId6"/>
    <p:sldId id="727" r:id="rId7"/>
    <p:sldId id="684" r:id="rId8"/>
    <p:sldId id="719" r:id="rId9"/>
    <p:sldId id="728" r:id="rId10"/>
    <p:sldId id="670" r:id="rId11"/>
    <p:sldId id="715" r:id="rId12"/>
    <p:sldId id="721" r:id="rId13"/>
    <p:sldId id="722" r:id="rId14"/>
    <p:sldId id="633" r:id="rId15"/>
    <p:sldId id="724" r:id="rId16"/>
    <p:sldId id="725" r:id="rId17"/>
    <p:sldId id="714" r:id="rId18"/>
    <p:sldId id="716" r:id="rId19"/>
    <p:sldId id="729" r:id="rId20"/>
    <p:sldId id="730" r:id="rId21"/>
    <p:sldId id="732" r:id="rId22"/>
    <p:sldId id="731" r:id="rId23"/>
  </p:sldIdLst>
  <p:sldSz cx="9144000" cy="6858000" type="screen4x3"/>
  <p:notesSz cx="7099300" cy="10234613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廖 栋" initials="廖" lastIdx="2" clrIdx="0">
    <p:extLst>
      <p:ext uri="{19B8F6BF-5375-455C-9EA6-DF929625EA0E}">
        <p15:presenceInfo xmlns:p15="http://schemas.microsoft.com/office/powerpoint/2012/main" userId="d512727dd7427200" providerId="Windows Live"/>
      </p:ext>
    </p:extLst>
  </p:cmAuthor>
  <p:cmAuthor id="2" name="Dell" initials="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447"/>
    <a:srgbClr val="0000FF"/>
    <a:srgbClr val="084B55"/>
    <a:srgbClr val="A5370B"/>
    <a:srgbClr val="0F96AA"/>
    <a:srgbClr val="405E63"/>
    <a:srgbClr val="15201D"/>
    <a:srgbClr val="325E6D"/>
    <a:srgbClr val="0B7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0" autoAdjust="0"/>
    <p:restoredTop sz="93886" autoAdjust="0"/>
  </p:normalViewPr>
  <p:slideViewPr>
    <p:cSldViewPr>
      <p:cViewPr varScale="1">
        <p:scale>
          <a:sx n="112" d="100"/>
          <a:sy n="112" d="100"/>
        </p:scale>
        <p:origin x="176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7C594A25-1E93-4F8F-A20E-22CE4C9BF776}" type="datetimeFigureOut">
              <a:rPr lang="da-DK" smtClean="0"/>
              <a:pPr/>
              <a:t>25-11-2020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a-DK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CD736A6D-A3CD-48A7-BF6C-61F76232F08B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497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376B90-52B4-4E4A-A9C4-90E9A95F982C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7733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36A6D-A3CD-48A7-BF6C-61F76232F08B}" type="slidenum">
              <a:rPr lang="da-DK" smtClean="0"/>
              <a:pPr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65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36A6D-A3CD-48A7-BF6C-61F76232F08B}" type="slidenum">
              <a:rPr lang="da-DK" smtClean="0"/>
              <a:pPr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6887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36A6D-A3CD-48A7-BF6C-61F76232F08B}" type="slidenum">
              <a:rPr lang="da-DK" smtClean="0"/>
              <a:pPr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8287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71102A-F7AC-45A8-8FB7-0FB7F9E8613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Picture 16" descr="未标题-1 拷贝"/>
          <p:cNvPicPr>
            <a:picLocks noChangeAspect="1" noChangeArrowheads="1"/>
          </p:cNvPicPr>
          <p:nvPr userDrawn="1"/>
        </p:nvPicPr>
        <p:blipFill>
          <a:blip r:embed="rId2"/>
          <a:srcRect l="54688" t="17704"/>
          <a:stretch>
            <a:fillRect/>
          </a:stretch>
        </p:blipFill>
        <p:spPr bwMode="auto">
          <a:xfrm>
            <a:off x="5000628" y="1214422"/>
            <a:ext cx="4143372" cy="564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642918"/>
            <a:ext cx="9144000" cy="7143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30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FAD30F-777C-49A3-A35D-26754C49069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307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CDE36D-91A5-4DF1-9CFA-6E1229A7F77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060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B5CD53-E053-46E2-9886-75EEEE6CE16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7335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B5CD53-E053-46E2-9886-75EEEE6CE162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07505" y="1916832"/>
            <a:ext cx="4464496" cy="331236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4"/>
          </p:nvPr>
        </p:nvSpPr>
        <p:spPr>
          <a:xfrm>
            <a:off x="4588635" y="1916832"/>
            <a:ext cx="4464496" cy="331236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48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38400"/>
            <a:ext cx="8427600" cy="8244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C61D-3190-4432-B17C-18EAF5D634CA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60000" y="1328399"/>
            <a:ext cx="8427600" cy="4622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968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71102A-F7AC-45A8-8FB7-0FB7F9E8613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Picture 16" descr="未标题-1 拷贝"/>
          <p:cNvPicPr>
            <a:picLocks noChangeAspect="1" noChangeArrowheads="1"/>
          </p:cNvPicPr>
          <p:nvPr userDrawn="1"/>
        </p:nvPicPr>
        <p:blipFill>
          <a:blip r:embed="rId2"/>
          <a:srcRect l="54688" t="17704"/>
          <a:stretch>
            <a:fillRect/>
          </a:stretch>
        </p:blipFill>
        <p:spPr bwMode="auto">
          <a:xfrm>
            <a:off x="5000628" y="1214422"/>
            <a:ext cx="4143372" cy="564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42918"/>
            <a:ext cx="9144000" cy="7143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15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57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70BF44-AEAC-4B68-8C09-7A99430267A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83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51940-0C4C-4343-9692-1EEEC3103BA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936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372A50-E65C-4EBE-B390-738343F380D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365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89C206-0F1F-41EF-A4A4-CDE56A976AF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88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091FE8-6A11-4E46-9713-5E6C5DF8BF5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603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7FFCC-77D7-4BE0-9FA7-A86190A25DE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71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7ABA90-1CA0-427D-AF35-9C3C8C013B4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523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9BB5CD53-E053-46E2-9886-75EEEE6CE162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7" name="Picture 7" descr="未标题-2 拷贝"/>
          <p:cNvPicPr>
            <a:picLocks noChangeAspect="1" noChangeArrowheads="1"/>
          </p:cNvPicPr>
          <p:nvPr userDrawn="1"/>
        </p:nvPicPr>
        <p:blipFill>
          <a:blip r:embed="rId17"/>
          <a:srcRect t="11458"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QQ截图20150715170030.jpg"/>
          <p:cNvPicPr>
            <a:picLocks noChangeAspect="1"/>
          </p:cNvPicPr>
          <p:nvPr userDrawn="1"/>
        </p:nvPicPr>
        <p:blipFill>
          <a:blip r:embed="rId18"/>
          <a:srcRect t="7143" r="1010"/>
          <a:stretch>
            <a:fillRect/>
          </a:stretch>
        </p:blipFill>
        <p:spPr>
          <a:xfrm>
            <a:off x="0" y="285732"/>
            <a:ext cx="7929586" cy="9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4" r:id="rId13"/>
    <p:sldLayoutId id="2147483672" r:id="rId14"/>
    <p:sldLayoutId id="2147483705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1"/>
          <p:cNvSpPr>
            <a:spLocks noGrp="1" noChangeArrowheads="1"/>
          </p:cNvSpPr>
          <p:nvPr>
            <p:ph type="subTitle" idx="4294967295"/>
          </p:nvPr>
        </p:nvSpPr>
        <p:spPr>
          <a:xfrm>
            <a:off x="1011560" y="4559674"/>
            <a:ext cx="7120880" cy="1930536"/>
          </a:xfrm>
        </p:spPr>
        <p:txBody>
          <a:bodyPr>
            <a:noAutofit/>
          </a:bodyPr>
          <a:lstStyle/>
          <a:p>
            <a:pPr algn="ctr">
              <a:lnSpc>
                <a:spcPct val="145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W.L. Li</a:t>
            </a:r>
            <a:r>
              <a:rPr lang="en-US" altLang="zh-CN" sz="2000" baseline="30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b="1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N. Guo</a:t>
            </a:r>
            <a:r>
              <a:rPr lang="en-US" altLang="zh-CN" sz="2000" baseline="30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, Z.X. Yang</a:t>
            </a:r>
            <a:r>
              <a:rPr lang="en-US" altLang="zh-CN" sz="2000" baseline="30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, T. Helfer</a:t>
            </a:r>
            <a:r>
              <a:rPr lang="en-US" altLang="zh-CN" sz="2000" baseline="30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2</a:t>
            </a:r>
          </a:p>
          <a:p>
            <a:pPr algn="ctr" eaLnBrk="1" hangingPunct="1">
              <a:lnSpc>
                <a:spcPct val="145000"/>
              </a:lnSpc>
              <a:spcBef>
                <a:spcPts val="0"/>
              </a:spcBef>
              <a:buNone/>
            </a:pPr>
            <a:r>
              <a:rPr lang="en-US" altLang="zh-CN" sz="2000" baseline="30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1 </a:t>
            </a:r>
            <a:r>
              <a:rPr lang="en-US" altLang="zh-CN" sz="2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Zhejiang University</a:t>
            </a:r>
          </a:p>
          <a:p>
            <a:pPr algn="ctr" eaLnBrk="1" hangingPunct="1">
              <a:lnSpc>
                <a:spcPct val="145000"/>
              </a:lnSpc>
              <a:spcBef>
                <a:spcPts val="0"/>
              </a:spcBef>
              <a:buNone/>
            </a:pPr>
            <a:r>
              <a:rPr lang="en-US" altLang="zh-CN" sz="2000" baseline="30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2 </a:t>
            </a:r>
            <a:r>
              <a:rPr lang="en-US" altLang="zh-CN" sz="2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CEA</a:t>
            </a:r>
          </a:p>
          <a:p>
            <a:pPr algn="ctr" eaLnBrk="1" hangingPunct="1">
              <a:lnSpc>
                <a:spcPct val="145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100C00"/>
                </a:solidFill>
                <a:ea typeface="Verdana" pitchFamily="34" charset="0"/>
                <a:cs typeface="Arial" panose="020B0604020202020204" pitchFamily="34" charset="0"/>
              </a:rPr>
              <a:t>25 November 2020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endParaRPr lang="zh-CN" altLang="zh-CN" sz="2800" dirty="0">
              <a:solidFill>
                <a:srgbClr val="100C00"/>
              </a:solidFill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733675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ＭＳ Ｐゴシック" pitchFamily="34" charset="-128"/>
              </a:rPr>
              <a:t>Implementing a shear-transformation-zone model in MPM and SPFEM using </a:t>
            </a:r>
            <a:r>
              <a:rPr lang="en-US" altLang="zh-CN" sz="3600" dirty="0" err="1">
                <a:solidFill>
                  <a:srgbClr val="C00000"/>
                </a:solidFill>
                <a:latin typeface="Arial Black" panose="020B0A04020102020204" pitchFamily="34" charset="0"/>
                <a:ea typeface="ＭＳ Ｐゴシック" pitchFamily="34" charset="-128"/>
              </a:rPr>
              <a:t>MFront</a:t>
            </a:r>
            <a:endParaRPr lang="en-US" altLang="zh-CN" sz="3600" dirty="0">
              <a:solidFill>
                <a:srgbClr val="C00000"/>
              </a:solidFill>
              <a:latin typeface="Arial Black" panose="020B0A04020102020204" pitchFamily="34" charset="0"/>
              <a:ea typeface="ＭＳ Ｐゴシック" pitchFamily="34" charset="-128"/>
            </a:endParaRPr>
          </a:p>
        </p:txBody>
      </p:sp>
      <p:pic>
        <p:nvPicPr>
          <p:cNvPr id="6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51" b="19800"/>
          <a:stretch>
            <a:fillRect/>
          </a:stretch>
        </p:blipFill>
        <p:spPr bwMode="auto">
          <a:xfrm>
            <a:off x="0" y="0"/>
            <a:ext cx="91440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71387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C981F4-3025-4582-9C03-E86F47DFCAAA}"/>
              </a:ext>
            </a:extLst>
          </p:cNvPr>
          <p:cNvSpPr txBox="1"/>
          <p:nvPr/>
        </p:nvSpPr>
        <p:spPr>
          <a:xfrm>
            <a:off x="460630" y="134076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</a:rPr>
              <a:t>NairnMPM</a:t>
            </a:r>
            <a:endParaRPr lang="zh-CN" altLang="en-US" sz="1600" b="1" dirty="0">
              <a:latin typeface="Verdana" panose="020B060403050404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BE9AA7-62F7-40C6-AA9A-3A16CA8FC154}"/>
              </a:ext>
            </a:extLst>
          </p:cNvPr>
          <p:cNvSpPr txBox="1"/>
          <p:nvPr/>
        </p:nvSpPr>
        <p:spPr>
          <a:xfrm>
            <a:off x="385980" y="3780463"/>
            <a:ext cx="5621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</a:rPr>
              <a:t>MfrontGenericInterfaceSupport (MGIS)</a:t>
            </a:r>
            <a:endParaRPr lang="zh-CN" altLang="en-US" sz="1600" b="1" dirty="0">
              <a:latin typeface="Verdana" panose="020B060403050404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2536B-C114-4B01-AE52-4085EE0D5F17}"/>
              </a:ext>
            </a:extLst>
          </p:cNvPr>
          <p:cNvSpPr txBox="1"/>
          <p:nvPr/>
        </p:nvSpPr>
        <p:spPr>
          <a:xfrm>
            <a:off x="770966" y="1628800"/>
            <a:ext cx="7602068" cy="2125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NairnMPM is an open-source platform for the material point method (MPM) simulations written in object-oriented C++. The code is developed and maintained by Prof. J.A. </a:t>
            </a:r>
            <a:r>
              <a:rPr lang="en-US" altLang="zh-CN" dirty="0" err="1"/>
              <a:t>Nairn</a:t>
            </a:r>
            <a:r>
              <a:rPr lang="en-US" altLang="zh-CN" dirty="0"/>
              <a:t> at the Oregon State University. Parallel computation is achieved in the code.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/>
              <a:t>(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Tan and Nairn, 2002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71AA29-A605-4D57-A3FF-AC59105D644F}"/>
              </a:ext>
            </a:extLst>
          </p:cNvPr>
          <p:cNvSpPr/>
          <p:nvPr/>
        </p:nvSpPr>
        <p:spPr>
          <a:xfrm>
            <a:off x="714348" y="4054992"/>
            <a:ext cx="7658686" cy="1709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MGIS is an MFront project developed to provide bindings to other programming languages for the constitutive models implemented by </a:t>
            </a:r>
            <a:r>
              <a:rPr lang="en-US" altLang="zh-CN" dirty="0" err="1"/>
              <a:t>MFront</a:t>
            </a:r>
            <a:r>
              <a:rPr lang="en-US" altLang="zh-CN" dirty="0"/>
              <a:t>. The available bindings available currently include Python, Julia, Fortran 2003 and C/C++.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/>
              <a:t>(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Helfer et al., 2020</a:t>
            </a:r>
            <a:r>
              <a:rPr lang="en-US" altLang="zh-CN" dirty="0"/>
              <a:t>)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521BBCD-45D3-4378-8C20-2F072EFF8AE8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Interfacing </a:t>
            </a:r>
            <a:r>
              <a:rPr lang="en-US" altLang="zh-CN" sz="3600" dirty="0" err="1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NairnMPM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941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F0B2C05-42A9-41CF-830C-4AF9F461CECD}"/>
              </a:ext>
            </a:extLst>
          </p:cNvPr>
          <p:cNvSpPr/>
          <p:nvPr/>
        </p:nvSpPr>
        <p:spPr>
          <a:xfrm>
            <a:off x="122420" y="4604038"/>
            <a:ext cx="3240360" cy="1087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FF9185-5A34-45C4-9409-45348174866D}"/>
              </a:ext>
            </a:extLst>
          </p:cNvPr>
          <p:cNvSpPr/>
          <p:nvPr/>
        </p:nvSpPr>
        <p:spPr>
          <a:xfrm>
            <a:off x="3900199" y="2443650"/>
            <a:ext cx="5095810" cy="1665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159EC8-D62E-44D7-B20E-5DD502FD3E1E}"/>
              </a:ext>
            </a:extLst>
          </p:cNvPr>
          <p:cNvSpPr/>
          <p:nvPr/>
        </p:nvSpPr>
        <p:spPr>
          <a:xfrm>
            <a:off x="83775" y="2443650"/>
            <a:ext cx="3240360" cy="1665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18" name="TextBox 6"/>
          <p:cNvSpPr txBox="1"/>
          <p:nvPr/>
        </p:nvSpPr>
        <p:spPr>
          <a:xfrm>
            <a:off x="467543" y="1052736"/>
            <a:ext cx="8676457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黑体" pitchFamily="49" charset="-122"/>
                <a:cs typeface="Verdana" pitchFamily="34" charset="0"/>
              </a:rPr>
              <a:t> Computational cycle for one timestep in MPM</a:t>
            </a:r>
            <a:endParaRPr lang="zh-CN" altLang="en-US" sz="2000" dirty="0">
              <a:solidFill>
                <a:srgbClr val="0000FF"/>
              </a:solidFill>
              <a:latin typeface="Arial Black" panose="020B0A04020102020204" pitchFamily="34" charset="0"/>
              <a:ea typeface="黑体" pitchFamily="49" charset="-122"/>
              <a:cs typeface="Verdana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B43A31-6967-47DC-B48A-CA6CB7C27E88}"/>
              </a:ext>
            </a:extLst>
          </p:cNvPr>
          <p:cNvSpPr txBox="1"/>
          <p:nvPr/>
        </p:nvSpPr>
        <p:spPr>
          <a:xfrm>
            <a:off x="75737" y="2502725"/>
            <a:ext cx="31396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b="1" dirty="0"/>
              <a:t>Map from material points to nodes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Compute nodal mass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Compute nodal momentum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Compute nodal velocity</a:t>
            </a:r>
          </a:p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P2G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F6A8B4-5A30-4A11-BA75-D3AB32A87866}"/>
              </a:ext>
            </a:extLst>
          </p:cNvPr>
          <p:cNvSpPr txBox="1"/>
          <p:nvPr/>
        </p:nvSpPr>
        <p:spPr>
          <a:xfrm>
            <a:off x="3892161" y="2515199"/>
            <a:ext cx="53285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zh-CN" sz="1400" b="1" dirty="0"/>
              <a:t>Update deformation and stress of material points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Compute material point strain increment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Update material point strain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Transfer strain increment and state variable to MGIS 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Update stress and state variable information using MGIS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Transfer updated stress and state variable back to NairnMPM</a:t>
            </a:r>
          </a:p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7F0E5C-0144-436E-BC30-9074B69CD737}"/>
              </a:ext>
            </a:extLst>
          </p:cNvPr>
          <p:cNvSpPr/>
          <p:nvPr/>
        </p:nvSpPr>
        <p:spPr>
          <a:xfrm>
            <a:off x="3910676" y="4604038"/>
            <a:ext cx="5068575" cy="1087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5EAA44-FD4D-4B7E-9B3A-33F12567EBD6}"/>
              </a:ext>
            </a:extLst>
          </p:cNvPr>
          <p:cNvSpPr txBox="1"/>
          <p:nvPr/>
        </p:nvSpPr>
        <p:spPr>
          <a:xfrm>
            <a:off x="4116223" y="4675898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zh-CN" sz="1400" b="1" dirty="0"/>
              <a:t>Solve momentum equation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Compute internal force ad external force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Compute total nodal force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Update nodal momentum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87DFA4-96AF-4EEC-863A-9F9A412417F7}"/>
              </a:ext>
            </a:extLst>
          </p:cNvPr>
          <p:cNvSpPr txBox="1"/>
          <p:nvPr/>
        </p:nvSpPr>
        <p:spPr>
          <a:xfrm>
            <a:off x="117291" y="4675898"/>
            <a:ext cx="3240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zh-CN" sz="1400" b="1" dirty="0"/>
              <a:t>Map from nodes to material points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Update particle velocity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Update particle position</a:t>
            </a:r>
          </a:p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G2P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2AF4218-383A-45C5-81EA-1BED8831F6B2}"/>
              </a:ext>
            </a:extLst>
          </p:cNvPr>
          <p:cNvCxnSpPr>
            <a:cxnSpLocks/>
          </p:cNvCxnSpPr>
          <p:nvPr/>
        </p:nvCxnSpPr>
        <p:spPr>
          <a:xfrm>
            <a:off x="3324135" y="3245278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AA94F32-7F55-4865-BB83-F41D9899D0BE}"/>
              </a:ext>
            </a:extLst>
          </p:cNvPr>
          <p:cNvCxnSpPr>
            <a:cxnSpLocks/>
          </p:cNvCxnSpPr>
          <p:nvPr/>
        </p:nvCxnSpPr>
        <p:spPr>
          <a:xfrm flipH="1">
            <a:off x="3362780" y="5117486"/>
            <a:ext cx="5293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7F62340-E24D-423E-8BF9-BAF74CFE24A1}"/>
              </a:ext>
            </a:extLst>
          </p:cNvPr>
          <p:cNvCxnSpPr/>
          <p:nvPr/>
        </p:nvCxnSpPr>
        <p:spPr>
          <a:xfrm>
            <a:off x="6636503" y="4109374"/>
            <a:ext cx="0" cy="494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8F044B2-BDDA-43F8-9912-C47E68683B45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742600" y="4181234"/>
            <a:ext cx="0" cy="422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F051B4A-F10C-439C-86FF-CA5904FD2C2D}"/>
              </a:ext>
            </a:extLst>
          </p:cNvPr>
          <p:cNvSpPr/>
          <p:nvPr/>
        </p:nvSpPr>
        <p:spPr>
          <a:xfrm>
            <a:off x="4320696" y="3201417"/>
            <a:ext cx="4631614" cy="8360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星形: 五角 29">
            <a:extLst>
              <a:ext uri="{FF2B5EF4-FFF2-40B4-BE49-F238E27FC236}">
                <a16:creationId xmlns:a16="http://schemas.microsoft.com/office/drawing/2014/main" id="{259B7256-1805-451E-8E99-9B4AAF2E849B}"/>
              </a:ext>
            </a:extLst>
          </p:cNvPr>
          <p:cNvSpPr/>
          <p:nvPr/>
        </p:nvSpPr>
        <p:spPr>
          <a:xfrm>
            <a:off x="4070504" y="3140968"/>
            <a:ext cx="141456" cy="144012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D859A01-6876-4FEF-803B-D01B22C0275F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Interfacing </a:t>
            </a:r>
            <a:r>
              <a:rPr lang="en-US" altLang="zh-CN" sz="3600" dirty="0" err="1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NairnMPM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71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18" name="TextBox 6"/>
          <p:cNvSpPr txBox="1"/>
          <p:nvPr/>
        </p:nvSpPr>
        <p:spPr>
          <a:xfrm>
            <a:off x="467543" y="1052736"/>
            <a:ext cx="8676457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黑体" pitchFamily="49" charset="-122"/>
                <a:cs typeface="Verdana" pitchFamily="34" charset="0"/>
              </a:rPr>
              <a:t> Coupling </a:t>
            </a:r>
            <a:r>
              <a:rPr lang="en-US" altLang="zh-CN" sz="2000" dirty="0" err="1">
                <a:solidFill>
                  <a:srgbClr val="0000FF"/>
                </a:solidFill>
                <a:latin typeface="Arial Black" panose="020B0A04020102020204" pitchFamily="34" charset="0"/>
                <a:ea typeface="黑体" pitchFamily="49" charset="-122"/>
                <a:cs typeface="Verdana" pitchFamily="34" charset="0"/>
              </a:rPr>
              <a:t>NairnMPM</a:t>
            </a: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黑体" pitchFamily="49" charset="-122"/>
                <a:cs typeface="Verdana" pitchFamily="34" charset="0"/>
              </a:rPr>
              <a:t> and</a:t>
            </a:r>
            <a:r>
              <a:rPr lang="zh-CN" altLang="en-US" sz="2000" dirty="0">
                <a:solidFill>
                  <a:srgbClr val="0000FF"/>
                </a:solidFill>
                <a:latin typeface="Arial Black" panose="020B0A04020102020204" pitchFamily="34" charset="0"/>
                <a:ea typeface="黑体" pitchFamily="49" charset="-122"/>
                <a:cs typeface="Verdana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黑体" pitchFamily="49" charset="-122"/>
                <a:cs typeface="Verdana" pitchFamily="34" charset="0"/>
              </a:rPr>
              <a:t>MGIS</a:t>
            </a:r>
            <a:endParaRPr lang="zh-CN" altLang="en-US" sz="2000" dirty="0">
              <a:solidFill>
                <a:srgbClr val="0000FF"/>
              </a:solidFill>
              <a:latin typeface="Arial Black" panose="020B0A04020102020204" pitchFamily="34" charset="0"/>
              <a:ea typeface="黑体" pitchFamily="49" charset="-122"/>
              <a:cs typeface="Verdana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73AAF1-E809-4896-9492-7775FEF56290}"/>
              </a:ext>
            </a:extLst>
          </p:cNvPr>
          <p:cNvSpPr txBox="1"/>
          <p:nvPr/>
        </p:nvSpPr>
        <p:spPr>
          <a:xfrm>
            <a:off x="5466009" y="189156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MGISBehaviourHandler to </a:t>
            </a:r>
          </a:p>
          <a:p>
            <a:r>
              <a:rPr lang="en-US" altLang="zh-CN" dirty="0"/>
              <a:t>     load </a:t>
            </a:r>
            <a:r>
              <a:rPr lang="en-US" altLang="zh-CN" b="1" dirty="0"/>
              <a:t>Behaviour object b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81856B-1F9A-4D40-A77C-2AE204E3828F}"/>
              </a:ext>
            </a:extLst>
          </p:cNvPr>
          <p:cNvSpPr txBox="1"/>
          <p:nvPr/>
        </p:nvSpPr>
        <p:spPr>
          <a:xfrm>
            <a:off x="5277574" y="2760388"/>
            <a:ext cx="3810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</a:t>
            </a:r>
            <a:r>
              <a:rPr lang="en-US" altLang="zh-CN" b="1" dirty="0"/>
              <a:t>BehaviourData d</a:t>
            </a:r>
            <a:r>
              <a:rPr lang="en-US" altLang="zh-CN" dirty="0"/>
              <a:t> to store state </a:t>
            </a:r>
          </a:p>
          <a:p>
            <a:r>
              <a:rPr lang="en-US" altLang="zh-CN" dirty="0"/>
              <a:t> information of an integration point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49F449-E8D6-43C9-9AD1-93BDDCA33269}"/>
              </a:ext>
            </a:extLst>
          </p:cNvPr>
          <p:cNvSpPr txBox="1"/>
          <p:nvPr/>
        </p:nvSpPr>
        <p:spPr>
          <a:xfrm>
            <a:off x="580970" y="4006805"/>
            <a:ext cx="4441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Recover</a:t>
            </a:r>
            <a:r>
              <a:rPr lang="en-US" altLang="zh-CN" dirty="0"/>
              <a:t> the </a:t>
            </a:r>
            <a:r>
              <a:rPr lang="en-US" altLang="zh-CN" b="1" dirty="0"/>
              <a:t>state information </a:t>
            </a:r>
          </a:p>
          <a:p>
            <a:pPr algn="ctr"/>
            <a:r>
              <a:rPr lang="en-US" altLang="zh-CN" dirty="0"/>
              <a:t>of a material point at last step 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DC4D6B1-0DA4-4C17-B0D4-BF0E79790601}"/>
              </a:ext>
            </a:extLst>
          </p:cNvPr>
          <p:cNvSpPr txBox="1"/>
          <p:nvPr/>
        </p:nvSpPr>
        <p:spPr>
          <a:xfrm>
            <a:off x="550395" y="6080904"/>
            <a:ext cx="470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en-US" altLang="zh-CN" b="1" dirty="0"/>
              <a:t>Retrieve </a:t>
            </a:r>
            <a:r>
              <a:rPr lang="en-US" altLang="zh-CN" dirty="0"/>
              <a:t>updated state information from </a:t>
            </a:r>
          </a:p>
          <a:p>
            <a:r>
              <a:rPr lang="en-US" altLang="zh-CN" b="1" dirty="0"/>
              <a:t>BehaviourData</a:t>
            </a:r>
            <a:r>
              <a:rPr lang="en-US" altLang="zh-CN" dirty="0"/>
              <a:t> and transfer back to NairnMPM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888971A-DF27-42A4-90ED-E66059830126}"/>
              </a:ext>
            </a:extLst>
          </p:cNvPr>
          <p:cNvSpPr/>
          <p:nvPr/>
        </p:nvSpPr>
        <p:spPr>
          <a:xfrm>
            <a:off x="5327908" y="1901168"/>
            <a:ext cx="3497576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290292B-0595-4352-A162-055958B51828}"/>
              </a:ext>
            </a:extLst>
          </p:cNvPr>
          <p:cNvSpPr/>
          <p:nvPr/>
        </p:nvSpPr>
        <p:spPr>
          <a:xfrm>
            <a:off x="5327908" y="2734328"/>
            <a:ext cx="3497576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794F58-D005-4F82-BD01-D0FD54091A3D}"/>
              </a:ext>
            </a:extLst>
          </p:cNvPr>
          <p:cNvGrpSpPr/>
          <p:nvPr/>
        </p:nvGrpSpPr>
        <p:grpSpPr>
          <a:xfrm>
            <a:off x="611560" y="1912819"/>
            <a:ext cx="4441835" cy="682148"/>
            <a:chOff x="611560" y="2753427"/>
            <a:chExt cx="4441835" cy="68214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8F61CF8-8D3A-493C-97DA-2106646BD59A}"/>
                </a:ext>
              </a:extLst>
            </p:cNvPr>
            <p:cNvSpPr txBox="1"/>
            <p:nvPr/>
          </p:nvSpPr>
          <p:spPr>
            <a:xfrm>
              <a:off x="971625" y="2789244"/>
              <a:ext cx="3780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Set material property and initialize </a:t>
              </a:r>
            </a:p>
            <a:p>
              <a:r>
                <a:rPr lang="en-US" altLang="zh-CN" dirty="0"/>
                <a:t>   state information of STZ model</a:t>
              </a:r>
              <a:endParaRPr lang="zh-CN" altLang="en-US" dirty="0"/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94C117D5-A021-4B12-BD68-C5AF6740CF2A}"/>
                </a:ext>
              </a:extLst>
            </p:cNvPr>
            <p:cNvSpPr/>
            <p:nvPr/>
          </p:nvSpPr>
          <p:spPr>
            <a:xfrm>
              <a:off x="611560" y="2753427"/>
              <a:ext cx="4441835" cy="6463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88EF30-4939-4371-AE6E-94024954519E}"/>
              </a:ext>
            </a:extLst>
          </p:cNvPr>
          <p:cNvGrpSpPr/>
          <p:nvPr/>
        </p:nvGrpSpPr>
        <p:grpSpPr>
          <a:xfrm>
            <a:off x="5256100" y="5157192"/>
            <a:ext cx="3813483" cy="655935"/>
            <a:chOff x="5256100" y="4598603"/>
            <a:chExt cx="3813483" cy="65593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1069259-FCF2-4CEC-BA83-9B14CA43BD05}"/>
                </a:ext>
              </a:extLst>
            </p:cNvPr>
            <p:cNvSpPr txBox="1"/>
            <p:nvPr/>
          </p:nvSpPr>
          <p:spPr>
            <a:xfrm>
              <a:off x="5311094" y="4598603"/>
              <a:ext cx="3758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  Using </a:t>
              </a:r>
              <a:r>
                <a:rPr lang="en-US" altLang="zh-CN" b="1" dirty="0"/>
                <a:t>Integrate </a:t>
              </a:r>
              <a:r>
                <a:rPr lang="en-US" altLang="zh-CN" dirty="0"/>
                <a:t>to update state </a:t>
              </a:r>
            </a:p>
            <a:p>
              <a:r>
                <a:rPr lang="en-US" altLang="zh-CN" dirty="0"/>
                <a:t>information for given strain increment</a:t>
              </a:r>
              <a:endParaRPr lang="zh-CN" altLang="en-US" dirty="0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8B2F6BD-47ED-40FA-9AD8-B1F38323A53A}"/>
                </a:ext>
              </a:extLst>
            </p:cNvPr>
            <p:cNvSpPr/>
            <p:nvPr/>
          </p:nvSpPr>
          <p:spPr>
            <a:xfrm>
              <a:off x="5256100" y="4608207"/>
              <a:ext cx="3813483" cy="6463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F76EFFF-CFCE-4B63-9D76-3CDD30888869}"/>
              </a:ext>
            </a:extLst>
          </p:cNvPr>
          <p:cNvSpPr/>
          <p:nvPr/>
        </p:nvSpPr>
        <p:spPr>
          <a:xfrm>
            <a:off x="580970" y="4006805"/>
            <a:ext cx="4441834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1A008BE-B25E-4E38-8E79-9AA61A8E4FFF}"/>
              </a:ext>
            </a:extLst>
          </p:cNvPr>
          <p:cNvSpPr/>
          <p:nvPr/>
        </p:nvSpPr>
        <p:spPr>
          <a:xfrm>
            <a:off x="571106" y="6021288"/>
            <a:ext cx="4512850" cy="7059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左弧形 35">
            <a:extLst>
              <a:ext uri="{FF2B5EF4-FFF2-40B4-BE49-F238E27FC236}">
                <a16:creationId xmlns:a16="http://schemas.microsoft.com/office/drawing/2014/main" id="{10B5C8E3-2EE5-46D8-9C5A-FB6DEFE40180}"/>
              </a:ext>
            </a:extLst>
          </p:cNvPr>
          <p:cNvSpPr/>
          <p:nvPr/>
        </p:nvSpPr>
        <p:spPr>
          <a:xfrm flipV="1">
            <a:off x="157706" y="4221088"/>
            <a:ext cx="334854" cy="2209444"/>
          </a:xfrm>
          <a:prstGeom prst="curvedRightArrow">
            <a:avLst>
              <a:gd name="adj1" fmla="val 25000"/>
              <a:gd name="adj2" fmla="val 4747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8" name="图形 37" descr="计算器​​">
            <a:extLst>
              <a:ext uri="{FF2B5EF4-FFF2-40B4-BE49-F238E27FC236}">
                <a16:creationId xmlns:a16="http://schemas.microsoft.com/office/drawing/2014/main" id="{69BBA206-7C7C-4566-80E8-1B062843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1580" y="4508584"/>
            <a:ext cx="650231" cy="650231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90139C95-A4A8-467F-9D22-1754EA3D7E82}"/>
              </a:ext>
            </a:extLst>
          </p:cNvPr>
          <p:cNvSpPr txBox="1"/>
          <p:nvPr/>
        </p:nvSpPr>
        <p:spPr>
          <a:xfrm>
            <a:off x="7273893" y="4646882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MGIS engine</a:t>
            </a:r>
            <a:endParaRPr lang="zh-CN" altLang="en-US" b="1" dirty="0"/>
          </a:p>
        </p:txBody>
      </p:sp>
      <p:sp>
        <p:nvSpPr>
          <p:cNvPr id="45" name="箭头: 下 44">
            <a:extLst>
              <a:ext uri="{FF2B5EF4-FFF2-40B4-BE49-F238E27FC236}">
                <a16:creationId xmlns:a16="http://schemas.microsoft.com/office/drawing/2014/main" id="{5A52977F-544C-4F47-8FD8-99EE20EC42A8}"/>
              </a:ext>
            </a:extLst>
          </p:cNvPr>
          <p:cNvSpPr/>
          <p:nvPr/>
        </p:nvSpPr>
        <p:spPr>
          <a:xfrm>
            <a:off x="6824668" y="3510621"/>
            <a:ext cx="504056" cy="98161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4A723C2-13E5-4BF7-AB11-949C0CEF4C12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5022804" y="4329971"/>
            <a:ext cx="1728776" cy="5037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C7D39E9-E601-4470-A06D-5F13D4803D2D}"/>
              </a:ext>
            </a:extLst>
          </p:cNvPr>
          <p:cNvCxnSpPr>
            <a:cxnSpLocks/>
          </p:cNvCxnSpPr>
          <p:nvPr/>
        </p:nvCxnSpPr>
        <p:spPr>
          <a:xfrm flipH="1">
            <a:off x="5104668" y="5872743"/>
            <a:ext cx="1771588" cy="557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">
            <a:extLst>
              <a:ext uri="{FF2B5EF4-FFF2-40B4-BE49-F238E27FC236}">
                <a16:creationId xmlns:a16="http://schemas.microsoft.com/office/drawing/2014/main" id="{07484539-B13D-4435-AF24-C96039876810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Interfacing </a:t>
            </a:r>
            <a:r>
              <a:rPr lang="en-US" altLang="zh-CN" sz="3600" dirty="0" err="1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NairnMPM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B89C44D-8D10-4312-B070-94B718B6B974}"/>
              </a:ext>
            </a:extLst>
          </p:cNvPr>
          <p:cNvCxnSpPr/>
          <p:nvPr/>
        </p:nvCxnSpPr>
        <p:spPr>
          <a:xfrm>
            <a:off x="5181620" y="1648435"/>
            <a:ext cx="0" cy="5157192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ABAA4F87-AB74-4A31-8F89-A9B96D5BF89D}"/>
              </a:ext>
            </a:extLst>
          </p:cNvPr>
          <p:cNvSpPr txBox="1"/>
          <p:nvPr/>
        </p:nvSpPr>
        <p:spPr>
          <a:xfrm>
            <a:off x="2225869" y="1555550"/>
            <a:ext cx="158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Verdana" panose="020B0604030504040204" pitchFamily="34" charset="0"/>
                <a:ea typeface="Verdana" panose="020B0604030504040204" pitchFamily="34" charset="0"/>
              </a:rPr>
              <a:t>NairnMPM</a:t>
            </a:r>
            <a:endParaRPr lang="zh-CN" altLang="en-US" sz="1600" b="1" dirty="0">
              <a:latin typeface="Verdana" panose="020B060403050404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B14F826-30B1-4EA5-BC74-E01120D22228}"/>
              </a:ext>
            </a:extLst>
          </p:cNvPr>
          <p:cNvSpPr txBox="1"/>
          <p:nvPr/>
        </p:nvSpPr>
        <p:spPr>
          <a:xfrm>
            <a:off x="6660236" y="1556792"/>
            <a:ext cx="158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</a:rPr>
              <a:t>MGIS</a:t>
            </a:r>
            <a:endParaRPr lang="zh-CN" altLang="en-US" sz="1600" b="1" dirty="0">
              <a:latin typeface="Verdana" panose="020B0604030504040204" pitchFamily="34" charset="0"/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7A9EFE09-012C-4005-81EB-860AAECA0FF9}"/>
              </a:ext>
            </a:extLst>
          </p:cNvPr>
          <p:cNvSpPr/>
          <p:nvPr/>
        </p:nvSpPr>
        <p:spPr>
          <a:xfrm>
            <a:off x="2510645" y="2654583"/>
            <a:ext cx="504056" cy="98699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3C7B5AF-2042-4A95-9D76-9E5CB960F150}"/>
              </a:ext>
            </a:extLst>
          </p:cNvPr>
          <p:cNvSpPr txBox="1"/>
          <p:nvPr/>
        </p:nvSpPr>
        <p:spPr>
          <a:xfrm>
            <a:off x="1345526" y="3641575"/>
            <a:ext cx="291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Loop over all material points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9921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18" name="TextBox 6"/>
          <p:cNvSpPr txBox="1"/>
          <p:nvPr/>
        </p:nvSpPr>
        <p:spPr>
          <a:xfrm>
            <a:off x="467543" y="1187078"/>
            <a:ext cx="8676457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黑体" pitchFamily="49" charset="-122"/>
                <a:cs typeface="Verdana" pitchFamily="34" charset="0"/>
              </a:rPr>
              <a:t> Verification of the coupling</a:t>
            </a:r>
            <a:endParaRPr lang="zh-CN" altLang="en-US" sz="2000" dirty="0">
              <a:solidFill>
                <a:srgbClr val="0000FF"/>
              </a:solidFill>
              <a:latin typeface="Arial Black" panose="020B0A04020102020204" pitchFamily="34" charset="0"/>
              <a:ea typeface="黑体" pitchFamily="49" charset="-122"/>
              <a:cs typeface="Verdana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BB2D34-96A7-4E61-A7B9-C17BC93B8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4" y="2132856"/>
            <a:ext cx="4296076" cy="3284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368341-F5B7-4CF1-829E-002802BA7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9" b="847"/>
          <a:stretch/>
        </p:blipFill>
        <p:spPr>
          <a:xfrm>
            <a:off x="4662613" y="2156187"/>
            <a:ext cx="4205463" cy="32616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F622E4C-0013-496E-BDF2-D0834A2F6143}"/>
              </a:ext>
            </a:extLst>
          </p:cNvPr>
          <p:cNvSpPr/>
          <p:nvPr/>
        </p:nvSpPr>
        <p:spPr>
          <a:xfrm>
            <a:off x="1979712" y="5544013"/>
            <a:ext cx="5374862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Biaxial shear tests subjected to different strain rates</a:t>
            </a:r>
            <a:endParaRPr lang="zh-CN" altLang="en-US" b="1" dirty="0"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31FEFEC-4418-402E-886C-577166C39467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Interfacing </a:t>
            </a:r>
            <a:r>
              <a:rPr lang="en-US" altLang="zh-CN" sz="3600" dirty="0" err="1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NairnMPM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6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dsholder til diasnummer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defRPr/>
            </a:pPr>
            <a:fld id="{44FA67A3-7E8C-44FB-9B96-6501A470749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467544" y="1208654"/>
            <a:ext cx="5323369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  <a:cs typeface="Verdana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Granular column collapse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4C2EB9-FAA3-4C00-A908-6CE8939AE3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61550"/>
            <a:ext cx="6449940" cy="32676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AB2E9C-4868-4C76-AFB1-3F9FF52D1E92}"/>
              </a:ext>
            </a:extLst>
          </p:cNvPr>
          <p:cNvSpPr/>
          <p:nvPr/>
        </p:nvSpPr>
        <p:spPr>
          <a:xfrm>
            <a:off x="1043608" y="5452101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Geometric and material parameters following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Nguyen et al. (2017)</a:t>
            </a:r>
            <a:endParaRPr lang="zh-CN" altLang="en-US" b="1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EE0A26D-20CC-41DE-90F1-72054FB3CDA5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Application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133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dsholder til diasnummer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defRPr/>
            </a:pPr>
            <a:fld id="{44FA67A3-7E8C-44FB-9B96-6501A470749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E712496-2E69-4AAB-BEB4-519D74C0D22D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Application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CDA0AEA-D814-48AE-99A6-3B0620538CBB}"/>
              </a:ext>
            </a:extLst>
          </p:cNvPr>
          <p:cNvSpPr txBox="1"/>
          <p:nvPr/>
        </p:nvSpPr>
        <p:spPr>
          <a:xfrm>
            <a:off x="467544" y="1208654"/>
            <a:ext cx="5323369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  <a:cs typeface="Verdana" pitchFamily="34" charset="0"/>
              </a:rPr>
              <a:t> Flow a</a:t>
            </a: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nimation</a:t>
            </a:r>
          </a:p>
        </p:txBody>
      </p:sp>
      <p:pic>
        <p:nvPicPr>
          <p:cNvPr id="4" name="图片 3" descr="图片包含 日程表&#10;&#10;描述已自动生成">
            <a:extLst>
              <a:ext uri="{FF2B5EF4-FFF2-40B4-BE49-F238E27FC236}">
                <a16:creationId xmlns:a16="http://schemas.microsoft.com/office/drawing/2014/main" id="{7891E791-FC51-4C68-9D09-4228DD153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6" y="2420888"/>
            <a:ext cx="4379184" cy="3270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8B79FC-AC45-4DCA-B65C-57DF947022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96" y="2532833"/>
            <a:ext cx="4443984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03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dsholder til diasnummer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pPr>
              <a:defRPr/>
            </a:pPr>
            <a:fld id="{44FA67A3-7E8C-44FB-9B96-6501A470749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495624" y="1037058"/>
            <a:ext cx="7123570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  <a:cs typeface="Verdana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Compared with experiment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1850A-0801-4C71-A1F0-D0B7AA22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754919"/>
            <a:ext cx="3522188" cy="15121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8E182C-1B85-4EBE-9EAC-F40C7F09E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09" y="3480096"/>
            <a:ext cx="3522188" cy="14796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13ED93-910C-48FB-9655-E025A21E3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5172800"/>
            <a:ext cx="3552761" cy="15232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A2627A-DCB5-4663-9C0D-5F1149376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468" y="1634722"/>
            <a:ext cx="3754760" cy="1633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226012-50DD-4C24-B7A0-9B05592F4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468" y="3396370"/>
            <a:ext cx="3851528" cy="1596221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7D1D5F7B-E162-497B-B11A-23E9EE903093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Application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07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7603D8CB-3AF7-4FCD-831A-096D65556B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844824"/>
            <a:ext cx="4680520" cy="426399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825102A2-290C-4506-823F-A9ED14C42001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Application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56FCBA0C-E07A-4377-89F9-F85631429009}"/>
              </a:ext>
            </a:extLst>
          </p:cNvPr>
          <p:cNvSpPr txBox="1"/>
          <p:nvPr/>
        </p:nvSpPr>
        <p:spPr>
          <a:xfrm>
            <a:off x="495624" y="1037058"/>
            <a:ext cx="7123570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  <a:cs typeface="Verdana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Footing settling on soft ground</a:t>
            </a:r>
          </a:p>
        </p:txBody>
      </p:sp>
    </p:spTree>
    <p:extLst>
      <p:ext uri="{BB962C8B-B14F-4D97-AF65-F5344CB8AC3E}">
        <p14:creationId xmlns:p14="http://schemas.microsoft.com/office/powerpoint/2010/main" val="1981087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E0267E-0216-4352-8B66-1EF34D6806FB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Application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97DF8C9-4F78-4BAD-9009-4A3BE9BB1FE8}"/>
              </a:ext>
            </a:extLst>
          </p:cNvPr>
          <p:cNvSpPr txBox="1"/>
          <p:nvPr/>
        </p:nvSpPr>
        <p:spPr>
          <a:xfrm>
            <a:off x="495624" y="1037058"/>
            <a:ext cx="7123570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  <a:cs typeface="Verdana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Animation and load-settlement curve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60ED99-D20C-4540-B701-3066676BB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683" y="2429367"/>
            <a:ext cx="4663117" cy="3577049"/>
          </a:xfrm>
          <a:prstGeom prst="rect">
            <a:avLst/>
          </a:prstGeom>
        </p:spPr>
      </p:pic>
      <p:pic>
        <p:nvPicPr>
          <p:cNvPr id="5" name="图片 4" descr="图片包含 QR 代码&#10;&#10;描述已自动生成">
            <a:extLst>
              <a:ext uri="{FF2B5EF4-FFF2-40B4-BE49-F238E27FC236}">
                <a16:creationId xmlns:a16="http://schemas.microsoft.com/office/drawing/2014/main" id="{E16A13B9-48FA-44E2-9BEE-8E000F965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r="18857"/>
          <a:stretch/>
        </p:blipFill>
        <p:spPr>
          <a:xfrm>
            <a:off x="755576" y="2449683"/>
            <a:ext cx="3096344" cy="36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E0267E-0216-4352-8B66-1EF34D6806FB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Interfacing SPFEM in Python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64562" name="TextBox1" r:id="rId2" imgW="7270920" imgH="5156280"/>
        </mc:Choice>
        <mc:Fallback>
          <p:control name="TextBox1" r:id="rId2" imgW="7270920" imgH="5156280">
            <p:pic>
              <p:nvPicPr>
                <p:cNvPr id="9" name="TextBox1">
                  <a:extLst>
                    <a:ext uri="{FF2B5EF4-FFF2-40B4-BE49-F238E27FC236}">
                      <a16:creationId xmlns:a16="http://schemas.microsoft.com/office/drawing/2014/main" id="{73FF482B-4C13-4E2F-A098-EE1D5716FA0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7584" y="1196752"/>
                  <a:ext cx="7272338" cy="51562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657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217864"/>
            <a:ext cx="8244408" cy="673371"/>
          </a:xfrm>
        </p:spPr>
        <p:txBody>
          <a:bodyPr/>
          <a:lstStyle/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Where are we?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  <p:sp>
        <p:nvSpPr>
          <p:cNvPr id="5" name="Pladsholder til diasnummer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44FA67A3-7E8C-44FB-9B96-6501A470749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5570" name="Picture 2" descr="Hangzhou population estimated at almost 10 million - Chinadaily.com.cn">
            <a:extLst>
              <a:ext uri="{FF2B5EF4-FFF2-40B4-BE49-F238E27FC236}">
                <a16:creationId xmlns:a16="http://schemas.microsoft.com/office/drawing/2014/main" id="{7DC327D1-120D-42A1-B9E4-97C8BEA53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8" y="3407597"/>
            <a:ext cx="4356087" cy="290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D61C03-4378-458E-8321-1BE42BE73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21" y="3407597"/>
            <a:ext cx="4355975" cy="29039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607DB0-3A7B-49F4-B0FE-5BA40D59FA50}"/>
              </a:ext>
            </a:extLst>
          </p:cNvPr>
          <p:cNvSpPr txBox="1"/>
          <p:nvPr/>
        </p:nvSpPr>
        <p:spPr>
          <a:xfrm>
            <a:off x="395536" y="1312708"/>
            <a:ext cx="8424936" cy="1612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ZJU is located in Hangzhou.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</a:rPr>
              <a:t>Historical city that blends the classic and modern elements of China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</a:rPr>
              <a:t>Famous for sightseeing and e-commerce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</a:rPr>
              <a:t>Host of the 2022 Asian Games</a:t>
            </a:r>
            <a:endParaRPr lang="zh-CN" altLang="en-US" sz="1600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44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E0267E-0216-4352-8B66-1EF34D6806FB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Interfacing SPFEM in Python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0958F26-766D-456E-8A79-D27DE54EF483}"/>
              </a:ext>
            </a:extLst>
          </p:cNvPr>
          <p:cNvSpPr txBox="1"/>
          <p:nvPr/>
        </p:nvSpPr>
        <p:spPr>
          <a:xfrm>
            <a:off x="495624" y="1037058"/>
            <a:ext cx="7123570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  <a:cs typeface="Verdana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Application animations</a:t>
            </a:r>
          </a:p>
        </p:txBody>
      </p:sp>
      <p:pic>
        <p:nvPicPr>
          <p:cNvPr id="6" name="图片 5" descr="图片包含 游戏机, 截图&#10;&#10;描述已自动生成">
            <a:extLst>
              <a:ext uri="{FF2B5EF4-FFF2-40B4-BE49-F238E27FC236}">
                <a16:creationId xmlns:a16="http://schemas.microsoft.com/office/drawing/2014/main" id="{9AAC8434-49E2-4D86-88B4-6C202ABEE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68960"/>
            <a:ext cx="4348843" cy="3071370"/>
          </a:xfrm>
          <a:prstGeom prst="rect">
            <a:avLst/>
          </a:prstGeom>
        </p:spPr>
      </p:pic>
      <p:pic>
        <p:nvPicPr>
          <p:cNvPr id="7" name="图片 6" descr="截图里有图片&#10;&#10;描述已自动生成">
            <a:extLst>
              <a:ext uri="{FF2B5EF4-FFF2-40B4-BE49-F238E27FC236}">
                <a16:creationId xmlns:a16="http://schemas.microsoft.com/office/drawing/2014/main" id="{671258C0-7CCC-44C1-BA23-969974E3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55" y="3068960"/>
            <a:ext cx="4423452" cy="30713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63280A-27A4-4977-99F7-D6249642C188}"/>
              </a:ext>
            </a:extLst>
          </p:cNvPr>
          <p:cNvSpPr txBox="1"/>
          <p:nvPr/>
        </p:nvSpPr>
        <p:spPr>
          <a:xfrm>
            <a:off x="683568" y="2636912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</a:rPr>
              <a:t>Granular column collapse</a:t>
            </a:r>
            <a:endParaRPr lang="zh-CN" altLang="en-US" sz="1600" b="1" dirty="0">
              <a:latin typeface="Verdana" panose="020B060403050404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FAEBD4-A5A1-4BCC-B712-4C211474171A}"/>
              </a:ext>
            </a:extLst>
          </p:cNvPr>
          <p:cNvSpPr txBox="1"/>
          <p:nvPr/>
        </p:nvSpPr>
        <p:spPr>
          <a:xfrm>
            <a:off x="5220072" y="2636912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</a:rPr>
              <a:t>Granular silo discharge</a:t>
            </a:r>
            <a:endParaRPr lang="zh-CN" altLang="en-US" sz="1600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109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3382D0-0A89-4300-8ACD-114ADD678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26"/>
          <a:stretch/>
        </p:blipFill>
        <p:spPr>
          <a:xfrm>
            <a:off x="4490787" y="3908390"/>
            <a:ext cx="4401693" cy="22569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A139BE-C941-4ED6-8070-5FA0E4C65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74"/>
          <a:stretch/>
        </p:blipFill>
        <p:spPr>
          <a:xfrm>
            <a:off x="242315" y="3908390"/>
            <a:ext cx="4401693" cy="214477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28A6DA0-8BD6-4713-9CD6-883EBB387A24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Discussion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83E72AD-EC14-4A88-97DE-DCD79322170B}"/>
              </a:ext>
            </a:extLst>
          </p:cNvPr>
          <p:cNvSpPr txBox="1"/>
          <p:nvPr/>
        </p:nvSpPr>
        <p:spPr>
          <a:xfrm>
            <a:off x="360040" y="1268760"/>
            <a:ext cx="8820472" cy="1891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Parallel computing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Multiple materials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Adding/removing data points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Mesh interpolation </a:t>
            </a:r>
            <a:endParaRPr lang="zh-CN" altLang="en-US" sz="2000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7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E0A3B7-CD2C-47ED-900C-51732F1FFCD0}"/>
              </a:ext>
            </a:extLst>
          </p:cNvPr>
          <p:cNvSpPr txBox="1">
            <a:spLocks/>
          </p:cNvSpPr>
          <p:nvPr/>
        </p:nvSpPr>
        <p:spPr>
          <a:xfrm>
            <a:off x="1547664" y="2780928"/>
            <a:ext cx="6048672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6000" dirty="0">
                <a:solidFill>
                  <a:srgbClr val="C00000"/>
                </a:solidFill>
                <a:latin typeface="Arial Black" panose="020B0A040201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6339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217864"/>
            <a:ext cx="8244408" cy="673371"/>
          </a:xfrm>
        </p:spPr>
        <p:txBody>
          <a:bodyPr/>
          <a:lstStyle/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Outline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052736"/>
            <a:ext cx="8496944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4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Shear-transformation-zone (STZ) model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4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MFront</a:t>
            </a:r>
            <a:r>
              <a:rPr lang="en-US" altLang="zh-CN" sz="24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implementation and </a:t>
            </a:r>
            <a:r>
              <a:rPr lang="en-US" altLang="zh-CN" sz="2400" dirty="0" err="1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MTest</a:t>
            </a:r>
            <a:r>
              <a:rPr lang="en-US" altLang="zh-CN" sz="24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4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Interfacing </a:t>
            </a:r>
            <a:r>
              <a:rPr lang="en-US" altLang="zh-CN" sz="2400" dirty="0" err="1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NairnMPM</a:t>
            </a:r>
            <a:r>
              <a:rPr lang="en-US" altLang="zh-CN" sz="24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via </a:t>
            </a:r>
            <a:r>
              <a:rPr lang="en-US" altLang="zh-CN" sz="2400" dirty="0" err="1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MFrontGenericInterfaceSupport</a:t>
            </a:r>
            <a:endParaRPr lang="en-US" altLang="zh-CN" sz="24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4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Applications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Granular column collapse, footing settling on soft ground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4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Interfacing SPFEM in Python via </a:t>
            </a:r>
            <a:r>
              <a:rPr lang="en-US" altLang="zh-CN" sz="2400" dirty="0" err="1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mgis.behaviour</a:t>
            </a:r>
            <a:endParaRPr lang="en-US" altLang="zh-CN" sz="24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4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Discussion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ladsholder til diasnummer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44FA67A3-7E8C-44FB-9B96-6501A470749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7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21EE89-078A-4290-986E-7078198F9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" t="3650" r="4256"/>
          <a:stretch/>
        </p:blipFill>
        <p:spPr>
          <a:xfrm>
            <a:off x="84752" y="1835003"/>
            <a:ext cx="4608512" cy="222611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D2AC4E2-DA38-4D6F-ACC0-614E9BBDBD95}"/>
              </a:ext>
            </a:extLst>
          </p:cNvPr>
          <p:cNvSpPr/>
          <p:nvPr/>
        </p:nvSpPr>
        <p:spPr>
          <a:xfrm>
            <a:off x="1192087" y="4738143"/>
            <a:ext cx="2515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Falk and Langer, 1998</a:t>
            </a:r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6B3F51-7B7F-41F1-A3F8-64BED5916D5C}"/>
              </a:ext>
            </a:extLst>
          </p:cNvPr>
          <p:cNvSpPr txBox="1"/>
          <p:nvPr/>
        </p:nvSpPr>
        <p:spPr>
          <a:xfrm>
            <a:off x="304244" y="4127272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Closeup of shear transformation zone before</a:t>
            </a:r>
          </a:p>
          <a:p>
            <a:r>
              <a:rPr lang="en-US" altLang="zh-CN" b="1" dirty="0"/>
              <a:t>    and after undergoing transformation</a:t>
            </a:r>
            <a:endParaRPr lang="zh-CN" altLang="en-US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707C322-8F1E-402A-9662-2957D0E28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263" y="1772816"/>
            <a:ext cx="2286000" cy="22860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2921FA5-A2D4-4496-B6C3-76A29B6D4CB2}"/>
              </a:ext>
            </a:extLst>
          </p:cNvPr>
          <p:cNvSpPr/>
          <p:nvPr/>
        </p:nvSpPr>
        <p:spPr>
          <a:xfrm>
            <a:off x="5451207" y="4101683"/>
            <a:ext cx="3537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Simulation of a</a:t>
            </a:r>
            <a:r>
              <a:rPr lang="zh-CN" altLang="en-US" b="1" dirty="0"/>
              <a:t> </a:t>
            </a:r>
            <a:r>
              <a:rPr lang="en-US" altLang="zh-CN" b="1" dirty="0"/>
              <a:t>bubble model in 2D </a:t>
            </a:r>
          </a:p>
          <a:p>
            <a:r>
              <a:rPr lang="en-US" altLang="zh-CN" b="1" dirty="0"/>
              <a:t>undergoing oscillatory shear strain</a:t>
            </a:r>
            <a:endParaRPr lang="zh-CN" altLang="en-US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619DBC4-8FBA-4F44-8CAF-AE6767828859}"/>
              </a:ext>
            </a:extLst>
          </p:cNvPr>
          <p:cNvSpPr/>
          <p:nvPr/>
        </p:nvSpPr>
        <p:spPr>
          <a:xfrm>
            <a:off x="6012160" y="4734373"/>
            <a:ext cx="232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Lundberg </a:t>
            </a:r>
            <a:r>
              <a:rPr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et al.,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2007</a:t>
            </a:r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021ACD1-C378-449E-AD1B-4912B64A7236}"/>
              </a:ext>
            </a:extLst>
          </p:cNvPr>
          <p:cNvGrpSpPr/>
          <p:nvPr/>
        </p:nvGrpSpPr>
        <p:grpSpPr>
          <a:xfrm>
            <a:off x="148882" y="5424969"/>
            <a:ext cx="8846236" cy="787941"/>
            <a:chOff x="266785" y="5104705"/>
            <a:chExt cx="8846236" cy="78794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E3D2FA7-AB6A-4EDE-AFD4-9CDCA7831BD5}"/>
                </a:ext>
              </a:extLst>
            </p:cNvPr>
            <p:cNvSpPr/>
            <p:nvPr/>
          </p:nvSpPr>
          <p:spPr>
            <a:xfrm>
              <a:off x="305047" y="5104705"/>
              <a:ext cx="8769711" cy="787941"/>
            </a:xfrm>
            <a:prstGeom prst="rect">
              <a:avLst/>
            </a:prstGeom>
            <a:solidFill>
              <a:schemeClr val="bg1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13F3504-59C7-4887-914D-C560F291F250}"/>
                </a:ext>
              </a:extLst>
            </p:cNvPr>
            <p:cNvSpPr txBox="1"/>
            <p:nvPr/>
          </p:nvSpPr>
          <p:spPr>
            <a:xfrm>
              <a:off x="266785" y="5152748"/>
              <a:ext cx="8846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000" b="1" i="1" dirty="0">
                  <a:solidFill>
                    <a:srgbClr val="0000FF"/>
                  </a:solidFill>
                </a:rPr>
                <a:t>The STZ theory attributes plastic deformation to irreversible, local granular rearrangements occurring at loose spots, known as STZs</a:t>
              </a:r>
              <a:r>
                <a:rPr lang="en-US" altLang="zh-CN" sz="2000" i="1" dirty="0">
                  <a:solidFill>
                    <a:srgbClr val="0000FF"/>
                  </a:solidFill>
                </a:rPr>
                <a:t>.</a:t>
              </a:r>
              <a:endParaRPr lang="zh-CN" altLang="en-US" sz="2000" i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FFC10F41-205F-474C-AF27-5193BCC0BD03}"/>
              </a:ext>
            </a:extLst>
          </p:cNvPr>
          <p:cNvSpPr txBox="1"/>
          <p:nvPr/>
        </p:nvSpPr>
        <p:spPr>
          <a:xfrm>
            <a:off x="527950" y="965354"/>
            <a:ext cx="6552729" cy="58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400" dirty="0">
                <a:solidFill>
                  <a:srgbClr val="0000FF"/>
                </a:solidFill>
                <a:latin typeface="Arial Black" panose="020B0A04020102020204" pitchFamily="34" charset="0"/>
                <a:ea typeface="黑体" pitchFamily="49" charset="-122"/>
                <a:cs typeface="Verdana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黑体" pitchFamily="49" charset="-122"/>
                <a:cs typeface="Verdana" pitchFamily="34" charset="0"/>
              </a:rPr>
              <a:t>Basic idea of STZ theory</a:t>
            </a:r>
            <a:endParaRPr lang="zh-CN" altLang="en-US" sz="2000" dirty="0">
              <a:solidFill>
                <a:srgbClr val="0000FF"/>
              </a:solidFill>
              <a:latin typeface="Arial Black" panose="020B0A04020102020204" pitchFamily="34" charset="0"/>
              <a:ea typeface="黑体" pitchFamily="49" charset="-122"/>
              <a:cs typeface="Verdana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B8A61CC-0B20-459F-BEEB-D3F6C3598E19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Model introduction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9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2725EDC-A4B1-421B-8509-8735FA116F8C}"/>
              </a:ext>
            </a:extLst>
          </p:cNvPr>
          <p:cNvSpPr/>
          <p:nvPr/>
        </p:nvSpPr>
        <p:spPr>
          <a:xfrm>
            <a:off x="4532377" y="2456675"/>
            <a:ext cx="3217869" cy="1210454"/>
          </a:xfrm>
          <a:prstGeom prst="roundRect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413904B-8CA0-442D-BD4B-A34EC87A9C56}"/>
              </a:ext>
            </a:extLst>
          </p:cNvPr>
          <p:cNvSpPr/>
          <p:nvPr/>
        </p:nvSpPr>
        <p:spPr>
          <a:xfrm>
            <a:off x="607301" y="2053538"/>
            <a:ext cx="3310022" cy="1607950"/>
          </a:xfrm>
          <a:prstGeom prst="roundRect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5992020"/>
            <a:ext cx="2133600" cy="365125"/>
          </a:xfrm>
        </p:spPr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066D996-A55D-47E3-B457-06C41C042251}"/>
                  </a:ext>
                </a:extLst>
              </p:cNvPr>
              <p:cNvSpPr/>
              <p:nvPr/>
            </p:nvSpPr>
            <p:spPr>
              <a:xfrm>
                <a:off x="699454" y="2490098"/>
                <a:ext cx="3217869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dev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den>
                              </m:f>
                            </m:e>
                          </m:d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𝐑</m:t>
                          </m:r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066D996-A55D-47E3-B457-06C41C042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4" y="2490098"/>
                <a:ext cx="321786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A5F664-7B0A-4002-84EE-B29868D48086}"/>
                  </a:ext>
                </a:extLst>
              </p:cNvPr>
              <p:cNvSpPr/>
              <p:nvPr/>
            </p:nvSpPr>
            <p:spPr>
              <a:xfrm>
                <a:off x="719451" y="3156783"/>
                <a:ext cx="1660839" cy="403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vol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acc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A5F664-7B0A-4002-84EE-B29868D48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1" y="3156783"/>
                <a:ext cx="1660839" cy="403828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0169FF0-5F0D-4A4E-BFFE-6DDDFB2E25EE}"/>
                  </a:ext>
                </a:extLst>
              </p:cNvPr>
              <p:cNvSpPr/>
              <p:nvPr/>
            </p:nvSpPr>
            <p:spPr>
              <a:xfrm>
                <a:off x="4634981" y="2888922"/>
                <a:ext cx="2201180" cy="734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Sup>
                                <m:sSub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dev</m:t>
                                  </m:r>
                                </m:sub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num>
                                <m:den>
                                  <m:acc>
                                    <m:accPr>
                                      <m:chr m:val="̂"/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0169FF0-5F0D-4A4E-BFFE-6DDDFB2E2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981" y="2888922"/>
                <a:ext cx="2201180" cy="734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0907A5EB-A971-4DA4-8354-464638EBC100}"/>
              </a:ext>
            </a:extLst>
          </p:cNvPr>
          <p:cNvSpPr/>
          <p:nvPr/>
        </p:nvSpPr>
        <p:spPr>
          <a:xfrm>
            <a:off x="5321376" y="5622688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(Ma and </a:t>
            </a:r>
            <a:r>
              <a:rPr lang="en-US" altLang="zh-CN" dirty="0" err="1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Elbanna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 2018)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244E9A-C599-4573-9CDD-B531C4F609DB}"/>
              </a:ext>
            </a:extLst>
          </p:cNvPr>
          <p:cNvSpPr/>
          <p:nvPr/>
        </p:nvSpPr>
        <p:spPr>
          <a:xfrm>
            <a:off x="653211" y="2136155"/>
            <a:ext cx="2315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</a:rPr>
              <a:t>Plastic strain rate:</a:t>
            </a:r>
            <a:endParaRPr lang="zh-CN" altLang="en-US" sz="1600" b="1" dirty="0"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32B752-D841-480D-9EB6-10167101275A}"/>
              </a:ext>
            </a:extLst>
          </p:cNvPr>
          <p:cNvSpPr/>
          <p:nvPr/>
        </p:nvSpPr>
        <p:spPr>
          <a:xfrm>
            <a:off x="4559723" y="2519590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Evolution:</a:t>
            </a:r>
            <a:endParaRPr lang="zh-CN" altLang="en-US" b="1" dirty="0"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498567D-0436-48D3-8705-0F35C298294D}"/>
              </a:ext>
            </a:extLst>
          </p:cNvPr>
          <p:cNvSpPr txBox="1"/>
          <p:nvPr/>
        </p:nvSpPr>
        <p:spPr>
          <a:xfrm>
            <a:off x="417792" y="1349570"/>
            <a:ext cx="7178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</a:rPr>
              <a:t>A non-equilibrium thermodynamics framework</a:t>
            </a:r>
            <a:endParaRPr lang="zh-CN" altLang="en-US" sz="1600" b="1" dirty="0">
              <a:latin typeface="Verdana" panose="020B0604030504040204" pitchFamily="34" charset="0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A0BC434F-BDB0-4E4A-B833-22614F5D72E7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Formulation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D83AB4D-2B61-4CDF-ACCB-0D5006A23B69}"/>
              </a:ext>
            </a:extLst>
          </p:cNvPr>
          <p:cNvSpPr/>
          <p:nvPr/>
        </p:nvSpPr>
        <p:spPr>
          <a:xfrm>
            <a:off x="609958" y="4107344"/>
            <a:ext cx="4501594" cy="1799622"/>
          </a:xfrm>
          <a:prstGeom prst="roundRect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4C41D81-6948-4698-AE65-D9D294AF9E80}"/>
              </a:ext>
            </a:extLst>
          </p:cNvPr>
          <p:cNvSpPr/>
          <p:nvPr/>
        </p:nvSpPr>
        <p:spPr>
          <a:xfrm>
            <a:off x="655868" y="4189961"/>
            <a:ext cx="21836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</a:rPr>
              <a:t>STZ flipping rate:</a:t>
            </a:r>
            <a:endParaRPr lang="zh-CN" altLang="en-US" sz="1600" b="1" dirty="0"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57F6756-7D15-41E9-9C5B-36B2243CF4A5}"/>
                  </a:ext>
                </a:extLst>
              </p:cNvPr>
              <p:cNvSpPr txBox="1"/>
              <p:nvPr/>
            </p:nvSpPr>
            <p:spPr>
              <a:xfrm>
                <a:off x="539552" y="4611132"/>
                <a:ext cx="4572000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den>
                                    </m:f>
                                  </m:e>
                                </m:d>
                                <m:d>
                                  <m:dPr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acc>
                                      </m:den>
                                    </m:f>
                                  </m:e>
                                </m:d>
                                <m:f>
                                  <m:fPr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  <m:r>
                                  <a:rPr lang="en-US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  <m:r>
                                  <a:rPr lang="en-US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57F6756-7D15-41E9-9C5B-36B2243C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11132"/>
                <a:ext cx="4572000" cy="1117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F03C0A45-9801-421A-B2AB-11A4FCFC53E3}"/>
              </a:ext>
            </a:extLst>
          </p:cNvPr>
          <p:cNvSpPr/>
          <p:nvPr/>
        </p:nvSpPr>
        <p:spPr>
          <a:xfrm>
            <a:off x="4492786" y="1995874"/>
            <a:ext cx="4136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State parameter: compactivity</a:t>
            </a:r>
            <a:endParaRPr lang="zh-CN" altLang="en-US" b="1" dirty="0"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246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A0BC434F-BDB0-4E4A-B833-22614F5D72E7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Implementation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63547" name="TextBox1" r:id="rId2" imgW="7270920" imgH="5156280"/>
        </mc:Choice>
        <mc:Fallback>
          <p:control name="TextBox1" r:id="rId2" imgW="7270920" imgH="5156280">
            <p:pic>
              <p:nvPicPr>
                <p:cNvPr id="10" name="TextBox1">
                  <a:extLst>
                    <a:ext uri="{FF2B5EF4-FFF2-40B4-BE49-F238E27FC236}">
                      <a16:creationId xmlns:a16="http://schemas.microsoft.com/office/drawing/2014/main" id="{E2988058-2A48-41D4-90DF-60E4C431B06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7584" y="1196752"/>
                  <a:ext cx="7272338" cy="51562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7634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C34A1C4-7B95-4DF2-94AD-EFE4000F4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0201791"/>
                  </p:ext>
                </p:extLst>
              </p:nvPr>
            </p:nvGraphicFramePr>
            <p:xfrm>
              <a:off x="755576" y="1098554"/>
              <a:ext cx="7163268" cy="562292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08954">
                      <a:extLst>
                        <a:ext uri="{9D8B030D-6E8A-4147-A177-3AD203B41FA5}">
                          <a16:colId xmlns:a16="http://schemas.microsoft.com/office/drawing/2014/main" val="2344114303"/>
                        </a:ext>
                      </a:extLst>
                    </a:gridCol>
                    <a:gridCol w="1847639">
                      <a:extLst>
                        <a:ext uri="{9D8B030D-6E8A-4147-A177-3AD203B41FA5}">
                          <a16:colId xmlns:a16="http://schemas.microsoft.com/office/drawing/2014/main" val="875851613"/>
                        </a:ext>
                      </a:extLst>
                    </a:gridCol>
                    <a:gridCol w="1038686">
                      <a:extLst>
                        <a:ext uri="{9D8B030D-6E8A-4147-A177-3AD203B41FA5}">
                          <a16:colId xmlns:a16="http://schemas.microsoft.com/office/drawing/2014/main" val="3632042342"/>
                        </a:ext>
                      </a:extLst>
                    </a:gridCol>
                    <a:gridCol w="3467989">
                      <a:extLst>
                        <a:ext uri="{9D8B030D-6E8A-4147-A177-3AD203B41FA5}">
                          <a16:colId xmlns:a16="http://schemas.microsoft.com/office/drawing/2014/main" val="2196312400"/>
                        </a:ext>
                      </a:extLst>
                    </a:gridCol>
                  </a:tblGrid>
                  <a:tr h="22056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Symbol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Description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Value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Remark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240804363"/>
                      </a:ext>
                    </a:extLst>
                  </a:tr>
                  <a:tr h="3553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Young’s modulus</a:t>
                          </a:r>
                          <a:endParaRPr lang="zh-CN" sz="1200" dirty="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40 MPa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Typical range for sand: 10 MPa – 100 MPa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267316000"/>
                      </a:ext>
                    </a:extLst>
                  </a:tr>
                  <a:tr h="3553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Poisson’s Ratio</a:t>
                          </a:r>
                          <a:endParaRPr lang="zh-CN" sz="1200" dirty="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0.3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Typical range: 0.2 – 0.45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1203629449"/>
                      </a:ext>
                    </a:extLst>
                  </a:tr>
                  <a:tr h="3553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Cohesion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Cohesionless sand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3476800862"/>
                      </a:ext>
                    </a:extLst>
                  </a:tr>
                  <a:tr h="3553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Frictional coefficient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0.5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Typical value for loose to medium-dense sand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=31.5°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</a:rPr>
                            <a:t>)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371841556"/>
                      </a:ext>
                    </a:extLst>
                  </a:tr>
                  <a:tr h="3553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Particle Density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2650 kg/m</a:t>
                          </a:r>
                          <a:r>
                            <a:rPr lang="en-US" sz="1200" baseline="30000">
                              <a:effectLst/>
                            </a:rPr>
                            <a:t>3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Typical density of silica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2104505616"/>
                      </a:ext>
                    </a:extLst>
                  </a:tr>
                  <a:tr h="4665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Plastic strain increment per STZ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1.0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Corresponding to a particle sliding a distance equal to its diameter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3764883421"/>
                      </a:ext>
                    </a:extLst>
                  </a:tr>
                  <a:tr h="4665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Effective volume expansion coefficient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0.025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Corresponding to 0.3% volumetric plastic strain at the steady state</a:t>
                          </a:r>
                          <a:endParaRPr lang="zh-CN" sz="1200" dirty="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3681176151"/>
                      </a:ext>
                    </a:extLst>
                  </a:tr>
                  <a:tr h="3553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Effective volume capacity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0.025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zh-CN" sz="1200" dirty="0">
                              <a:effectLst/>
                              <a:latin typeface="Calibri" panose="020F0502020204030204" pitchFamily="34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a:t>Controlling the evolution rate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200" b="0" i="1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等线" panose="02010600030101010101" pitchFamily="2" charset="-122"/>
                                </a:rPr>
                                <m:t>𝜒</m:t>
                              </m:r>
                            </m:oMath>
                          </a14:m>
                          <a:endParaRPr lang="zh-CN" sz="1200" dirty="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952005359"/>
                      </a:ext>
                    </a:extLst>
                  </a:tr>
                  <a:tr h="4665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Steady state compactivity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0.08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Material parameter that can be fitted from the steady state response </a:t>
                          </a:r>
                          <a:endParaRPr lang="zh-CN" sz="1200" dirty="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230537322"/>
                      </a:ext>
                    </a:extLst>
                  </a:tr>
                  <a:tr h="4665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Initial compactivity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0.04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Material parameter that depends on the initial condition (e.g. density and stress)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473040704"/>
                      </a:ext>
                    </a:extLst>
                  </a:tr>
                  <a:tr h="3553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Grain size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0.1 mm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Typical sand grain size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3915408320"/>
                      </a:ext>
                    </a:extLst>
                  </a:tr>
                  <a:tr h="4665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Excess volume per STZ in units of grain volume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1.0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Activation volume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effectLst/>
                            </a:rPr>
                            <a:t> is about the average grain volume</a:t>
                          </a:r>
                          <a:endParaRPr lang="zh-CN" sz="1200" dirty="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30450949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C34A1C4-7B95-4DF2-94AD-EFE4000F4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0201791"/>
                  </p:ext>
                </p:extLst>
              </p:nvPr>
            </p:nvGraphicFramePr>
            <p:xfrm>
              <a:off x="755576" y="1098554"/>
              <a:ext cx="7163268" cy="562292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08954">
                      <a:extLst>
                        <a:ext uri="{9D8B030D-6E8A-4147-A177-3AD203B41FA5}">
                          <a16:colId xmlns:a16="http://schemas.microsoft.com/office/drawing/2014/main" val="2344114303"/>
                        </a:ext>
                      </a:extLst>
                    </a:gridCol>
                    <a:gridCol w="1847639">
                      <a:extLst>
                        <a:ext uri="{9D8B030D-6E8A-4147-A177-3AD203B41FA5}">
                          <a16:colId xmlns:a16="http://schemas.microsoft.com/office/drawing/2014/main" val="875851613"/>
                        </a:ext>
                      </a:extLst>
                    </a:gridCol>
                    <a:gridCol w="1038686">
                      <a:extLst>
                        <a:ext uri="{9D8B030D-6E8A-4147-A177-3AD203B41FA5}">
                          <a16:colId xmlns:a16="http://schemas.microsoft.com/office/drawing/2014/main" val="3632042342"/>
                        </a:ext>
                      </a:extLst>
                    </a:gridCol>
                    <a:gridCol w="3467989">
                      <a:extLst>
                        <a:ext uri="{9D8B030D-6E8A-4147-A177-3AD203B41FA5}">
                          <a16:colId xmlns:a16="http://schemas.microsoft.com/office/drawing/2014/main" val="2196312400"/>
                        </a:ext>
                      </a:extLst>
                    </a:gridCol>
                  </a:tblGrid>
                  <a:tr h="2459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Symbol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Description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Value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Remark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2408043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66129" r="-785714" b="-13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Young’s modulus</a:t>
                          </a:r>
                          <a:endParaRPr lang="zh-CN" sz="1200" dirty="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40 MPa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Typical range for sand: 10 MPa – 100 MPa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26731600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166129" r="-785714" b="-1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Poisson’s Ratio</a:t>
                          </a:r>
                          <a:endParaRPr lang="zh-CN" sz="1200" dirty="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0.3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Typical range: 0.2 – 0.45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120362944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266129" r="-785714" b="-1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Cohesion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Cohesionless sand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3476800862"/>
                      </a:ext>
                    </a:extLst>
                  </a:tr>
                  <a:tr h="5198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267059" r="-785714" b="-73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Frictional coefficient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0.5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l="-106491" t="-267059" r="-175" b="-73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841556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503226" r="-785714" b="-9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Particle Density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2650 kg/m</a:t>
                          </a:r>
                          <a:r>
                            <a:rPr lang="en-US" sz="1200" baseline="30000">
                              <a:effectLst/>
                            </a:rPr>
                            <a:t>3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Typical density of silica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2104505616"/>
                      </a:ext>
                    </a:extLst>
                  </a:tr>
                  <a:tr h="5203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440000" r="-785714" b="-56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Plastic strain increment per STZ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1.0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Corresponding to a particle sliding a distance equal to its diameter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3764883421"/>
                      </a:ext>
                    </a:extLst>
                  </a:tr>
                  <a:tr h="5203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540000" r="-785714" b="-46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Effective volume expansion coefficient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0.025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Corresponding to 0.3% volumetric plastic strain at the steady state</a:t>
                          </a:r>
                          <a:endParaRPr lang="zh-CN" sz="1200" dirty="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3681176151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877419" r="-785714" b="-5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Effective volume capacity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0.025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l="-106491" t="-877419" r="-175" b="-53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005359"/>
                      </a:ext>
                    </a:extLst>
                  </a:tr>
                  <a:tr h="5203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712941" r="-785714" b="-29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Steady state compactivity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0.08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Material parameter that can be fitted from the steady state response </a:t>
                          </a:r>
                          <a:endParaRPr lang="zh-CN" sz="1200" dirty="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230537322"/>
                      </a:ext>
                    </a:extLst>
                  </a:tr>
                  <a:tr h="5203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803488" r="-785714" b="-18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Initial compactivity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0.04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Material parameter that depends on the initial condition (e.g. density and stress)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47304070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1253226" r="-785714" b="-16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Grain size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0.1 mm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Typical sand grain size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extLst>
                      <a:ext uri="{0D108BD9-81ED-4DB2-BD59-A6C34878D82A}">
                        <a16:rowId xmlns:a16="http://schemas.microsoft.com/office/drawing/2014/main" val="3915408320"/>
                      </a:ext>
                    </a:extLst>
                  </a:tr>
                  <a:tr h="5203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t="-987059" r="-785714" b="-1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Excess volume per STZ in units of grain volume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1.0</a:t>
                          </a:r>
                          <a:endParaRPr lang="zh-CN" sz="1200">
                            <a:effectLst/>
                            <a:latin typeface="Calibri" panose="020F0502020204030204" pitchFamily="34" charset="0"/>
                            <a:ea typeface="等线" panose="02010600030101010101" pitchFamily="2" charset="-122"/>
                            <a:cs typeface="等线" panose="02010600030101010101" pitchFamily="2" charset="-122"/>
                          </a:endParaRPr>
                        </a:p>
                      </a:txBody>
                      <a:tcPr marL="29930" marR="2993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930" marR="29930" marT="0" marB="0">
                        <a:blipFill>
                          <a:blip r:embed="rId2"/>
                          <a:stretch>
                            <a:fillRect l="-106491" t="-987059" r="-175" b="-1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50949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E6C6DDD8-0A03-497E-91DA-FBFC75E45D7E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Model parameters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0229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11" name="TextBox 6"/>
          <p:cNvSpPr txBox="1"/>
          <p:nvPr/>
        </p:nvSpPr>
        <p:spPr>
          <a:xfrm>
            <a:off x="467543" y="1052736"/>
            <a:ext cx="8568953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ea typeface="黑体" pitchFamily="49" charset="-122"/>
                <a:cs typeface="Verdana" pitchFamily="34" charset="0"/>
              </a:rPr>
              <a:t>Biaxial shear tests subjected to different strain rates</a:t>
            </a:r>
            <a:endParaRPr lang="zh-CN" altLang="en-US" sz="2000" dirty="0">
              <a:solidFill>
                <a:srgbClr val="0000FF"/>
              </a:solidFill>
              <a:latin typeface="Arial Black" panose="020B0A04020102020204" pitchFamily="34" charset="0"/>
              <a:ea typeface="黑体" pitchFamily="49" charset="-122"/>
              <a:cs typeface="Verdana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B9C8850-B11E-4746-BCFE-33ACFBF9480F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Model performance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6F89A1-8C6D-456C-AD6F-778BCF30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16832"/>
            <a:ext cx="6146136" cy="46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08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AE611-9B6E-4CFB-A603-499CB172251C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6"/>
              <p:cNvSpPr txBox="1"/>
              <p:nvPr/>
            </p:nvSpPr>
            <p:spPr>
              <a:xfrm>
                <a:off x="467543" y="1052736"/>
                <a:ext cx="8568953" cy="50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Arial Black" panose="020B0A04020102020204" pitchFamily="34" charset="0"/>
                    <a:ea typeface="黑体" pitchFamily="49" charset="-122"/>
                    <a:cs typeface="Verdana" pitchFamily="34" charset="0"/>
                  </a:rPr>
                  <a:t>Compared with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itchFamily="49" charset="-122"/>
                        <a:cs typeface="Verdana" pitchFamily="34" charset="0"/>
                      </a:rPr>
                      <m:t>𝝁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itchFamily="49" charset="-122"/>
                        <a:cs typeface="Verdana" pitchFamily="34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itchFamily="49" charset="-122"/>
                        <a:cs typeface="Verdana" pitchFamily="34" charset="0"/>
                      </a:rPr>
                      <m:t>𝑰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itchFamily="49" charset="-122"/>
                        <a:cs typeface="Verdana" pitchFamily="34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00FF"/>
                    </a:solidFill>
                    <a:latin typeface="Arial Black" panose="020B0A04020102020204" pitchFamily="34" charset="0"/>
                    <a:ea typeface="黑体" pitchFamily="49" charset="-122"/>
                    <a:cs typeface="Verdana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 Black" panose="020B0A04020102020204" pitchFamily="34" charset="0"/>
                    <a:ea typeface="黑体" pitchFamily="49" charset="-122"/>
                    <a:cs typeface="Verdana" pitchFamily="34" charset="0"/>
                  </a:rPr>
                  <a:t>model</a:t>
                </a:r>
                <a:endParaRPr lang="zh-CN" altLang="en-US" sz="2000" dirty="0">
                  <a:solidFill>
                    <a:srgbClr val="0000FF"/>
                  </a:solidFill>
                  <a:latin typeface="Arial Black" panose="020B0A04020102020204" pitchFamily="34" charset="0"/>
                  <a:ea typeface="黑体" pitchFamily="49" charset="-122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11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1052736"/>
                <a:ext cx="8568953" cy="506164"/>
              </a:xfrm>
              <a:prstGeom prst="rect">
                <a:avLst/>
              </a:prstGeom>
              <a:blipFill>
                <a:blip r:embed="rId2"/>
                <a:stretch>
                  <a:fillRect l="-641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4B9C8850-B11E-4746-BCFE-33ACFBF9480F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217864"/>
            <a:ext cx="8244408" cy="6733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l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幼圆" pitchFamily="49" charset="-122"/>
              </a:rPr>
              <a:t>Model performance</a:t>
            </a:r>
            <a:endParaRPr lang="zh-CN" altLang="zh-CN" sz="3600" dirty="0">
              <a:solidFill>
                <a:srgbClr val="C00000"/>
              </a:solidFill>
              <a:latin typeface="Arial Black" panose="020B0A04020102020204" pitchFamily="34" charset="0"/>
              <a:ea typeface="幼圆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2ED762-22F5-4633-80DC-60556E7B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55383"/>
            <a:ext cx="6480720" cy="4841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4E7E797-D58A-43C8-886F-D5AD429E98FB}"/>
                  </a:ext>
                </a:extLst>
              </p:cNvPr>
              <p:cNvSpPr txBox="1"/>
              <p:nvPr/>
            </p:nvSpPr>
            <p:spPr>
              <a:xfrm>
                <a:off x="6755668" y="1040160"/>
                <a:ext cx="2352836" cy="2304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eqArr>
                            <m:eqArr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acc>
                            <m:accPr>
                              <m:chr m:val="̇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den>
                          </m:f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4E7E797-D58A-43C8-886F-D5AD429E9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668" y="1040160"/>
                <a:ext cx="2352836" cy="2304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127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JENXgJsUufmeVZh8zkY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JENXgJsUufmeVZh8zkY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JENXgJsUufmeVZh8zkY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JENXgJsUufmeVZh8zkY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JENXgJsUufmeVZh8zkYQ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55330</TotalTime>
  <Words>797</Words>
  <Application>Microsoft Office PowerPoint</Application>
  <PresentationFormat>全屏显示(4:3)</PresentationFormat>
  <Paragraphs>192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Cambria Math</vt:lpstr>
      <vt:lpstr>Times New Roman</vt:lpstr>
      <vt:lpstr>Verdana</vt:lpstr>
      <vt:lpstr>Wingdings</vt:lpstr>
      <vt:lpstr>Office 主题</vt:lpstr>
      <vt:lpstr>PowerPoint 演示文稿</vt:lpstr>
      <vt:lpstr>Where are we?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DONG Energy A/S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new methods into design</dc:title>
  <dc:creator>Alastair Muir Wood</dc:creator>
  <cp:lastModifiedBy>hhh.guo@gmail.com</cp:lastModifiedBy>
  <cp:revision>1354</cp:revision>
  <cp:lastPrinted>2017-06-30T01:21:06Z</cp:lastPrinted>
  <dcterms:created xsi:type="dcterms:W3CDTF">2014-09-20T16:52:27Z</dcterms:created>
  <dcterms:modified xsi:type="dcterms:W3CDTF">2020-11-25T01:52:15Z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urrentLanguage">
    <vt:lpwstr>UK English</vt:lpwstr>
  </property>
</Properties>
</file>